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35EF-DCE3-4CDF-9044-F15C7564FBF8}" type="datetimeFigureOut">
              <a:rPr lang="fr-FR" smtClean="0"/>
              <a:pPr/>
              <a:t>02/07/2019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75BCF6-D231-4FBF-ACC6-C91A87B9845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35EF-DCE3-4CDF-9044-F15C7564FBF8}" type="datetimeFigureOut">
              <a:rPr lang="fr-FR" smtClean="0"/>
              <a:pPr/>
              <a:t>02/07/2019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BCF6-D231-4FBF-ACC6-C91A87B98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875BCF6-D231-4FBF-ACC6-C91A87B9845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35EF-DCE3-4CDF-9044-F15C7564FBF8}" type="datetimeFigureOut">
              <a:rPr lang="fr-FR" smtClean="0"/>
              <a:pPr/>
              <a:t>02/07/2019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35EF-DCE3-4CDF-9044-F15C7564FBF8}" type="datetimeFigureOut">
              <a:rPr lang="fr-FR" smtClean="0"/>
              <a:pPr/>
              <a:t>02/07/2019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875BCF6-D231-4FBF-ACC6-C91A87B9845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35EF-DCE3-4CDF-9044-F15C7564FBF8}" type="datetimeFigureOut">
              <a:rPr lang="fr-FR" smtClean="0"/>
              <a:pPr/>
              <a:t>02/07/2019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75BCF6-D231-4FBF-ACC6-C91A87B9845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F3035EF-DCE3-4CDF-9044-F15C7564FBF8}" type="datetimeFigureOut">
              <a:rPr lang="fr-FR" smtClean="0"/>
              <a:pPr/>
              <a:t>02/07/2019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BCF6-D231-4FBF-ACC6-C91A87B9845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35EF-DCE3-4CDF-9044-F15C7564FBF8}" type="datetimeFigureOut">
              <a:rPr lang="fr-FR" smtClean="0"/>
              <a:pPr/>
              <a:t>02/07/2019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875BCF6-D231-4FBF-ACC6-C91A87B9845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35EF-DCE3-4CDF-9044-F15C7564FBF8}" type="datetimeFigureOut">
              <a:rPr lang="fr-FR" smtClean="0"/>
              <a:pPr/>
              <a:t>02/07/2019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875BCF6-D231-4FBF-ACC6-C91A87B98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35EF-DCE3-4CDF-9044-F15C7564FBF8}" type="datetimeFigureOut">
              <a:rPr lang="fr-FR" smtClean="0"/>
              <a:pPr/>
              <a:t>02/07/2019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75BCF6-D231-4FBF-ACC6-C91A87B984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75BCF6-D231-4FBF-ACC6-C91A87B9845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35EF-DCE3-4CDF-9044-F15C7564FBF8}" type="datetimeFigureOut">
              <a:rPr lang="fr-FR" smtClean="0"/>
              <a:pPr/>
              <a:t>02/07/2019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875BCF6-D231-4FBF-ACC6-C91A87B9845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F3035EF-DCE3-4CDF-9044-F15C7564FBF8}" type="datetimeFigureOut">
              <a:rPr lang="fr-FR" smtClean="0"/>
              <a:pPr/>
              <a:t>02/07/2019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3035EF-DCE3-4CDF-9044-F15C7564FBF8}" type="datetimeFigureOut">
              <a:rPr lang="fr-FR" smtClean="0"/>
              <a:pPr/>
              <a:t>02/07/2019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75BCF6-D231-4FBF-ACC6-C91A87B9845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769840"/>
          </a:xfrm>
        </p:spPr>
        <p:txBody>
          <a:bodyPr>
            <a:normAutofit/>
          </a:bodyPr>
          <a:lstStyle/>
          <a:p>
            <a:r>
              <a:rPr lang="fr-FR" dirty="0"/>
              <a:t>Université Paris-sud</a:t>
            </a:r>
          </a:p>
          <a:p>
            <a:r>
              <a:rPr lang="fr-FR" dirty="0"/>
              <a:t>Située sur le campus paris-Saclay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Chimie, Informatique, Mesures physiques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IUT d’ORSAY</a:t>
            </a:r>
          </a:p>
        </p:txBody>
      </p:sp>
      <p:pic>
        <p:nvPicPr>
          <p:cNvPr id="1026" name="Picture 2" descr="C:\Users\famille famin\Downloads\20190209_1123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520" y="4677112"/>
            <a:ext cx="192000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famille famin\Downloads\20190209_1123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212320" y="4677112"/>
            <a:ext cx="1920000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DUT Mesures Physiques  : La formation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92500"/>
          </a:bodyPr>
          <a:lstStyle/>
          <a:p>
            <a:r>
              <a:rPr lang="fr-FR" sz="2000" dirty="0"/>
              <a:t>Formation en 2 ans  (4 semestres)  pour former des techniciens supérieurs</a:t>
            </a:r>
            <a:endParaRPr lang="fr-FR" sz="1600" dirty="0"/>
          </a:p>
          <a:p>
            <a:pPr>
              <a:buFontTx/>
              <a:buChar char="-"/>
            </a:pPr>
            <a:r>
              <a:rPr lang="fr-FR" sz="1600" dirty="0"/>
              <a:t>Encadrement fort</a:t>
            </a:r>
          </a:p>
          <a:p>
            <a:pPr>
              <a:buFontTx/>
              <a:buChar char="-"/>
            </a:pPr>
            <a:r>
              <a:rPr lang="fr-FR" sz="1600" dirty="0"/>
              <a:t>Equilibre entre théorie et pratique</a:t>
            </a:r>
          </a:p>
          <a:p>
            <a:pPr>
              <a:buFontTx/>
              <a:buChar char="-"/>
            </a:pPr>
            <a:r>
              <a:rPr lang="fr-FR" sz="1600" dirty="0"/>
              <a:t>formation nationale</a:t>
            </a:r>
          </a:p>
          <a:p>
            <a:pPr>
              <a:buNone/>
            </a:pPr>
            <a:endParaRPr lang="fr-FR" sz="1600" dirty="0"/>
          </a:p>
          <a:p>
            <a:r>
              <a:rPr lang="fr-FR" sz="2000" dirty="0"/>
              <a:t>Contenu des études : </a:t>
            </a:r>
          </a:p>
          <a:p>
            <a:pPr lvl="1"/>
            <a:r>
              <a:rPr lang="fr-FR" sz="2000" u="sng" dirty="0"/>
              <a:t>Un tronc commun scientifique </a:t>
            </a:r>
            <a:r>
              <a:rPr lang="fr-FR" sz="2000" dirty="0"/>
              <a:t>: électricité, électronique, capteurs, instrumentation, chimie, optique, technique d’obtention du vide, thermodynamique, cryogénie, mécanique des fluides, matériaux …</a:t>
            </a:r>
          </a:p>
          <a:p>
            <a:pPr lvl="1"/>
            <a:endParaRPr lang="fr-FR" sz="2000" dirty="0"/>
          </a:p>
          <a:p>
            <a:pPr lvl="1"/>
            <a:r>
              <a:rPr lang="fr-FR" sz="2000" u="sng" dirty="0"/>
              <a:t>Matières générales </a:t>
            </a:r>
            <a:r>
              <a:rPr lang="fr-FR" sz="2000" dirty="0"/>
              <a:t>: maths, français, anglais, éco, DAO, qualité, métrologie</a:t>
            </a:r>
          </a:p>
          <a:p>
            <a:pPr lvl="1"/>
            <a:endParaRPr lang="fr-FR" sz="2000" dirty="0"/>
          </a:p>
          <a:p>
            <a:pPr lvl="1"/>
            <a:r>
              <a:rPr lang="fr-FR" sz="2000" u="sng" dirty="0"/>
              <a:t>Deux options en 2è année </a:t>
            </a:r>
            <a:r>
              <a:rPr lang="fr-FR" sz="2000" dirty="0"/>
              <a:t>: techniques instrumentales ou MCPC (matériaux et contrôles physico-chimiques)</a:t>
            </a:r>
          </a:p>
          <a:p>
            <a:pPr lvl="1">
              <a:buNone/>
            </a:pPr>
            <a:endParaRPr lang="fr-FR" sz="2000" dirty="0"/>
          </a:p>
          <a:p>
            <a:pPr lvl="1">
              <a:buNone/>
            </a:pPr>
            <a:endParaRPr lang="fr-FR" sz="2000" dirty="0"/>
          </a:p>
          <a:p>
            <a:pPr lvl="1">
              <a:buNone/>
            </a:pPr>
            <a:endParaRPr lang="fr-FR" sz="2000" dirty="0"/>
          </a:p>
          <a:p>
            <a:pPr lvl="1">
              <a:buNone/>
            </a:pPr>
            <a:endParaRPr lang="fr-FR" sz="2000" dirty="0"/>
          </a:p>
          <a:p>
            <a:pPr lvl="1"/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Horaires et stage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z="2000" u="sng" dirty="0"/>
              <a:t>HORAIRES</a:t>
            </a:r>
          </a:p>
          <a:p>
            <a:endParaRPr lang="fr-FR" sz="2000" u="sng" dirty="0"/>
          </a:p>
          <a:p>
            <a:r>
              <a:rPr lang="fr-FR" sz="2000" dirty="0"/>
              <a:t>Volumes horaires : 1800h/2 ans + projets : 300h</a:t>
            </a:r>
          </a:p>
          <a:p>
            <a:pPr>
              <a:buNone/>
            </a:pPr>
            <a:r>
              <a:rPr lang="fr-FR" sz="2000" dirty="0"/>
              <a:t>Soit 35h/hebdo</a:t>
            </a:r>
          </a:p>
          <a:p>
            <a:pPr>
              <a:buNone/>
            </a:pPr>
            <a:endParaRPr lang="fr-FR" sz="2000" dirty="0"/>
          </a:p>
          <a:p>
            <a:r>
              <a:rPr lang="fr-FR" sz="2000" dirty="0"/>
              <a:t>Semaine type :</a:t>
            </a:r>
          </a:p>
          <a:p>
            <a:pPr>
              <a:buNone/>
            </a:pPr>
            <a:r>
              <a:rPr lang="fr-FR" sz="2000" dirty="0"/>
              <a:t>6h de CM en amphi ( 160 élèves) </a:t>
            </a:r>
          </a:p>
          <a:p>
            <a:pPr>
              <a:buNone/>
            </a:pPr>
            <a:r>
              <a:rPr lang="fr-FR" sz="2000" dirty="0"/>
              <a:t>+ 16 h  de TD ( 28élèves)</a:t>
            </a:r>
          </a:p>
          <a:p>
            <a:pPr>
              <a:buNone/>
            </a:pPr>
            <a:r>
              <a:rPr lang="fr-FR" sz="2000" dirty="0"/>
              <a:t>+12 h de  TP  (14 élèves)</a:t>
            </a:r>
          </a:p>
          <a:p>
            <a:pPr>
              <a:buNone/>
            </a:pPr>
            <a:endParaRPr lang="fr-FR" sz="2000" dirty="0"/>
          </a:p>
          <a:p>
            <a:endParaRPr lang="fr-FR" sz="2000" dirty="0"/>
          </a:p>
          <a:p>
            <a:pPr>
              <a:buNone/>
            </a:pPr>
            <a:endParaRPr lang="fr-FR" sz="2000" dirty="0"/>
          </a:p>
          <a:p>
            <a:pPr>
              <a:buNone/>
            </a:pPr>
            <a:endParaRPr lang="fr-FR" sz="2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2000" u="sng" dirty="0"/>
              <a:t>STAGE</a:t>
            </a:r>
          </a:p>
          <a:p>
            <a:endParaRPr lang="fr-FR" sz="2000" dirty="0"/>
          </a:p>
          <a:p>
            <a:r>
              <a:rPr lang="fr-FR" sz="2000" dirty="0"/>
              <a:t>En 2</a:t>
            </a:r>
            <a:r>
              <a:rPr lang="fr-FR" sz="2000" baseline="30000" dirty="0"/>
              <a:t>ème</a:t>
            </a:r>
            <a:r>
              <a:rPr lang="fr-FR" sz="2000" dirty="0"/>
              <a:t> année un stage de 10 à 12 semaines  en entreprise</a:t>
            </a:r>
          </a:p>
          <a:p>
            <a:endParaRPr lang="fr-FR" sz="2000" dirty="0"/>
          </a:p>
          <a:p>
            <a:r>
              <a:rPr lang="fr-FR" sz="2000" dirty="0"/>
              <a:t>Ce stage peut se faire à l’étranger : Espagne, Portugal, Angleterre, Irlande, Mexique, Argentine, Japon, Chine</a:t>
            </a:r>
          </a:p>
          <a:p>
            <a:pPr>
              <a:buNone/>
            </a:pPr>
            <a:endParaRPr lang="fr-FR" sz="2000" dirty="0"/>
          </a:p>
          <a:p>
            <a:r>
              <a:rPr lang="fr-FR" sz="2000" dirty="0"/>
              <a:t>Propose également le S3 et S4 au Canada (Montréal, Chicoutimi ou Trois rivières)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Conditions d’admission et généralités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sz="2000" dirty="0"/>
              <a:t>140 places ouvertes sur </a:t>
            </a:r>
            <a:r>
              <a:rPr lang="fr-FR" sz="2000" dirty="0" err="1"/>
              <a:t>Parcoursup</a:t>
            </a:r>
            <a:endParaRPr lang="fr-FR" sz="2000" dirty="0"/>
          </a:p>
          <a:p>
            <a:pPr>
              <a:buNone/>
            </a:pPr>
            <a:r>
              <a:rPr lang="fr-FR" sz="1600" dirty="0"/>
              <a:t>Environ 1800 candidatures</a:t>
            </a:r>
          </a:p>
          <a:p>
            <a:pPr>
              <a:buNone/>
            </a:pPr>
            <a:endParaRPr lang="fr-FR" sz="2000" dirty="0"/>
          </a:p>
          <a:p>
            <a:r>
              <a:rPr lang="fr-FR" sz="2000" dirty="0"/>
              <a:t>75% issus de Bac S et </a:t>
            </a:r>
          </a:p>
          <a:p>
            <a:pPr>
              <a:buNone/>
            </a:pPr>
            <a:r>
              <a:rPr lang="fr-FR" sz="2000" dirty="0"/>
              <a:t>15% issus de STI2D ou STL</a:t>
            </a:r>
          </a:p>
          <a:p>
            <a:pPr>
              <a:buNone/>
            </a:pPr>
            <a:endParaRPr lang="fr-FR" sz="2000" dirty="0"/>
          </a:p>
          <a:p>
            <a:r>
              <a:rPr lang="fr-FR" sz="2000" dirty="0"/>
              <a:t>Prise en compte des notes et appréciations de 1</a:t>
            </a:r>
            <a:r>
              <a:rPr lang="fr-FR" sz="2000" baseline="30000" dirty="0"/>
              <a:t>ère</a:t>
            </a:r>
            <a:r>
              <a:rPr lang="fr-FR" sz="2000" dirty="0"/>
              <a:t> et terminale.  </a:t>
            </a:r>
          </a:p>
          <a:p>
            <a:pPr>
              <a:buNone/>
            </a:pPr>
            <a:r>
              <a:rPr lang="fr-FR" sz="1600" dirty="0"/>
              <a:t>-&gt; Avoir au minimum une mention AB ou B  au bac STL.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1600" dirty="0"/>
              <a:t>Ce Dut est très généraliste et nécessite de travailler de nombreux domaines en parallèle. </a:t>
            </a:r>
          </a:p>
          <a:p>
            <a:pPr>
              <a:buNone/>
            </a:pPr>
            <a:endParaRPr lang="fr-FR" sz="1600" dirty="0"/>
          </a:p>
          <a:p>
            <a:r>
              <a:rPr lang="fr-FR" sz="1600" dirty="0"/>
              <a:t>La formation est proposée aussi en alternance  : 15j IUT/15j Ets avec une rémunération mais seulement 5 semaines de congés payés/an.( 24 places)</a:t>
            </a:r>
          </a:p>
          <a:p>
            <a:pPr>
              <a:buNone/>
            </a:pPr>
            <a:endParaRPr lang="fr-FR" sz="1600" dirty="0"/>
          </a:p>
          <a:p>
            <a:r>
              <a:rPr lang="fr-FR" sz="1600" dirty="0"/>
              <a:t>Propose des mini-stages d’immersion les mercredis après-midi en mars et avril.</a:t>
            </a:r>
          </a:p>
          <a:p>
            <a:pPr>
              <a:buNone/>
            </a:pPr>
            <a:endParaRPr lang="fr-FR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après : poursuite des études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009728"/>
          </a:xfrm>
        </p:spPr>
        <p:txBody>
          <a:bodyPr/>
          <a:lstStyle/>
          <a:p>
            <a:r>
              <a:rPr lang="fr-FR" sz="2000" dirty="0"/>
              <a:t>Licences générales</a:t>
            </a:r>
          </a:p>
          <a:p>
            <a:endParaRPr lang="fr-FR" sz="2000" dirty="0"/>
          </a:p>
          <a:p>
            <a:r>
              <a:rPr lang="fr-FR" sz="2000" dirty="0"/>
              <a:t>Licences professionnelles </a:t>
            </a:r>
          </a:p>
          <a:p>
            <a:pPr>
              <a:buNone/>
            </a:pPr>
            <a:r>
              <a:rPr lang="fr-FR" sz="1400" dirty="0"/>
              <a:t>L’IUT d’Orsay propose une licence pro en alternance dans le domaine de l’instrumentation, de la mesure  et du contrôle de qualité</a:t>
            </a:r>
          </a:p>
          <a:p>
            <a:pPr>
              <a:buNone/>
            </a:pPr>
            <a:endParaRPr lang="fr-FR" sz="1400" dirty="0"/>
          </a:p>
          <a:p>
            <a:r>
              <a:rPr lang="fr-FR" sz="2000" dirty="0"/>
              <a:t>Centre de formation</a:t>
            </a:r>
          </a:p>
          <a:p>
            <a:endParaRPr lang="fr-FR" sz="2000" dirty="0"/>
          </a:p>
          <a:p>
            <a:r>
              <a:rPr lang="fr-FR" sz="2000" dirty="0"/>
              <a:t>Ecoles d’ingénieurs en filière </a:t>
            </a:r>
          </a:p>
          <a:p>
            <a:pPr>
              <a:buNone/>
            </a:pPr>
            <a:r>
              <a:rPr lang="fr-FR" sz="2000" dirty="0"/>
              <a:t>classique ou en apprentissage</a:t>
            </a:r>
          </a:p>
          <a:p>
            <a:pPr>
              <a:buNone/>
            </a:pPr>
            <a:endParaRPr lang="fr-FR" sz="2000" dirty="0"/>
          </a:p>
          <a:p>
            <a:r>
              <a:rPr lang="fr-FR" sz="2000" dirty="0"/>
              <a:t>Classe préparatoire ETS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009728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000" dirty="0"/>
          </a:p>
          <a:p>
            <a:r>
              <a:rPr lang="fr-FR" sz="2000" dirty="0"/>
              <a:t>10% des diplômés trouvent très rapidement un emploi attractif</a:t>
            </a:r>
          </a:p>
          <a:p>
            <a:pPr>
              <a:buNone/>
            </a:pPr>
            <a:endParaRPr lang="fr-FR" sz="2000" dirty="0"/>
          </a:p>
          <a:p>
            <a:r>
              <a:rPr lang="fr-FR" sz="2000" dirty="0"/>
              <a:t>La majorité des diplômés poursuit ses études</a:t>
            </a:r>
          </a:p>
          <a:p>
            <a:pPr>
              <a:buNone/>
            </a:pPr>
            <a:r>
              <a:rPr lang="fr-FR" sz="2000" dirty="0"/>
              <a:t>    - 75 % en école d’ingénieurs</a:t>
            </a:r>
          </a:p>
          <a:p>
            <a:pPr>
              <a:buNone/>
            </a:pPr>
            <a:r>
              <a:rPr lang="fr-FR" sz="2000" dirty="0"/>
              <a:t>	- 4 % en licence</a:t>
            </a:r>
          </a:p>
          <a:p>
            <a:pPr>
              <a:buNone/>
            </a:pPr>
            <a:r>
              <a:rPr lang="fr-FR" sz="2000" dirty="0"/>
              <a:t>	- 12% en licence pro </a:t>
            </a:r>
          </a:p>
          <a:p>
            <a:pPr>
              <a:buNone/>
            </a:pPr>
            <a:r>
              <a:rPr lang="fr-FR" sz="2000" dirty="0"/>
              <a:t>	- 12% en prépa</a:t>
            </a:r>
          </a:p>
          <a:p>
            <a:pPr>
              <a:buNone/>
            </a:pPr>
            <a:r>
              <a:rPr lang="fr-FR" sz="2000" dirty="0"/>
              <a:t>	- grandes écoles : </a:t>
            </a:r>
            <a:r>
              <a:rPr lang="fr-FR" sz="1400" dirty="0"/>
              <a:t>sont sélectionnés  les 5 premiers de la promotion</a:t>
            </a:r>
          </a:p>
          <a:p>
            <a:pPr>
              <a:buNone/>
            </a:pPr>
            <a:endParaRPr lang="fr-F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FR" sz="2600" dirty="0"/>
              <a:t>Les débouchés sont nombreux dans les domaines de production et recherches des secteurs d’activité suivants :</a:t>
            </a:r>
          </a:p>
          <a:p>
            <a:pPr>
              <a:buNone/>
            </a:pPr>
            <a:endParaRPr lang="fr-FR" sz="2800" dirty="0"/>
          </a:p>
          <a:p>
            <a:pPr lvl="1"/>
            <a:r>
              <a:rPr lang="fr-FR" sz="2000" dirty="0"/>
              <a:t>Construction mécanique</a:t>
            </a:r>
          </a:p>
          <a:p>
            <a:pPr lvl="1"/>
            <a:r>
              <a:rPr lang="fr-FR" sz="2000" dirty="0"/>
              <a:t>Aéronautique</a:t>
            </a:r>
          </a:p>
          <a:p>
            <a:pPr lvl="1"/>
            <a:r>
              <a:rPr lang="fr-FR" sz="2000" dirty="0"/>
              <a:t>Automobile</a:t>
            </a:r>
          </a:p>
          <a:p>
            <a:pPr lvl="1"/>
            <a:r>
              <a:rPr lang="fr-FR" sz="2000" dirty="0"/>
              <a:t>Aérospatiale</a:t>
            </a:r>
          </a:p>
          <a:p>
            <a:pPr lvl="1"/>
            <a:r>
              <a:rPr lang="fr-FR" sz="2000" dirty="0"/>
              <a:t>Instrumentations, capteurs</a:t>
            </a:r>
          </a:p>
          <a:p>
            <a:pPr lvl="1"/>
            <a:r>
              <a:rPr lang="fr-FR" sz="2000" dirty="0"/>
              <a:t>Chimie, pétrole, plastique, caoutchouc, agroalimentaire</a:t>
            </a:r>
          </a:p>
          <a:p>
            <a:pPr lvl="1"/>
            <a:r>
              <a:rPr lang="fr-FR" sz="2000" dirty="0"/>
              <a:t>Matériaux, bâtiment, ponts et chaussées</a:t>
            </a:r>
          </a:p>
          <a:p>
            <a:pPr lvl="1"/>
            <a:r>
              <a:rPr lang="fr-FR" sz="2000" dirty="0"/>
              <a:t>Informatique</a:t>
            </a:r>
          </a:p>
          <a:p>
            <a:pPr lvl="1"/>
            <a:r>
              <a:rPr lang="fr-FR" sz="2000" dirty="0"/>
              <a:t>Energie nucléaire, énergies renouvelables</a:t>
            </a:r>
          </a:p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L’insertion professionnelle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120</TotalTime>
  <Words>436</Words>
  <Application>Microsoft Office PowerPoint</Application>
  <PresentationFormat>Affichage à l'écran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Civil</vt:lpstr>
      <vt:lpstr>IUT d’ORSAY</vt:lpstr>
      <vt:lpstr>DUT Mesures Physiques  : La formation </vt:lpstr>
      <vt:lpstr>Horaires et stage</vt:lpstr>
      <vt:lpstr>Conditions d’admission et généralités</vt:lpstr>
      <vt:lpstr>Et après : poursuite des études</vt:lpstr>
      <vt:lpstr>L’insertion professionnelle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IUT d’ORSAY</dc:title>
  <dc:creator>famille famin</dc:creator>
  <cp:lastModifiedBy>Christelle Chanoinat</cp:lastModifiedBy>
  <cp:revision>14</cp:revision>
  <dcterms:created xsi:type="dcterms:W3CDTF">2019-02-16T12:40:49Z</dcterms:created>
  <dcterms:modified xsi:type="dcterms:W3CDTF">2019-07-02T09:34:40Z</dcterms:modified>
</cp:coreProperties>
</file>